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816" autoAdjust="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16CE-F4C9-4334-932C-87E7A2E60EA9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CE5E-8FA1-4C10-91A5-101081E3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Detection of an elevated troponin value above the 99</a:t>
            </a:r>
            <a:r>
              <a:rPr lang="en-US" baseline="30000" dirty="0"/>
              <a:t>th</a:t>
            </a:r>
            <a:r>
              <a:rPr lang="en-US" dirty="0"/>
              <a:t> percentile upper reference limit is defined as myocardial injury. The injury is considered acute if there is a rise and/or fall of the troponin values</a:t>
            </a:r>
          </a:p>
          <a:p>
            <a:endParaRPr lang="en-US" dirty="0"/>
          </a:p>
          <a:p>
            <a:r>
              <a:rPr lang="en-US" dirty="0"/>
              <a:t>Elevated troponin does not equate to myocardial infarction</a:t>
            </a:r>
          </a:p>
          <a:p>
            <a:endParaRPr lang="en-US" dirty="0"/>
          </a:p>
          <a:p>
            <a:r>
              <a:rPr lang="en-US" dirty="0"/>
              <a:t>The clinical definition of MI denotes the presence of acute myocardial injury detected by abnormal cardiac biomarkers in the setting of evidence of acute myocardial ischemia</a:t>
            </a:r>
          </a:p>
          <a:p>
            <a:endParaRPr lang="en-US" dirty="0"/>
          </a:p>
          <a:p>
            <a:r>
              <a:rPr lang="en-US" dirty="0"/>
              <a:t>Type I: plaque rupture or intraluminal thrombus</a:t>
            </a:r>
          </a:p>
          <a:p>
            <a:r>
              <a:rPr lang="en-US" dirty="0"/>
              <a:t>Type II: </a:t>
            </a:r>
            <a:r>
              <a:rPr lang="en-US" dirty="0" err="1"/>
              <a:t>tachy</a:t>
            </a:r>
            <a:r>
              <a:rPr lang="en-US" dirty="0"/>
              <a:t>, brady arrhythmias, aortic dissection, aortic valve disease, hypertrophic cardiomyopathy, shock, sepsis, anemia, respiratory failure, hypertension, vasospasm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FCE5E-8FA1-4C10-91A5-101081E369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7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FCE5E-8FA1-4C10-91A5-101081E369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6F86-DE4A-B64F-FC9C-F40E3FCA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8B351-1540-D8F6-5699-79489EF25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B7BC-933A-9C55-CC08-A6800E92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A0F04-BA4F-8EE1-5B6C-4AEA556A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F8C4-36D5-3964-143E-3D8B5498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CCBD-46F8-6683-BA5F-997EEE49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9FDE-DF11-60C5-9BB1-9DE56CB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5E09-8A4A-FF9E-A143-451B619C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6771-DF7E-1952-1F5C-A654912A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961A-6BA5-05ED-27F0-0DB71A07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8FC74-9D75-0265-3A91-6A59508B0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A4E13-CFA2-597B-A06E-2CC0C2864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0FF4A-DD66-BDC6-00F1-0F7D356C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84FB-F98F-A027-595C-5383DD68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5D4-B863-C508-B1DA-5AE867E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5262-4AB9-AE5C-8EC0-90D387B6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A280-767E-63AD-E9A6-E1EDEC9AF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2C9D-AABE-9E87-1A2A-31D88657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497C-C213-AAF2-C9FB-97EF079B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08C5-BF05-8CA6-4D76-A8F09B58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8246-3FF1-9427-61F3-3F9ADB7C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083DE-9F62-473A-D4CB-4E54BBEA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53756-896B-BC87-442D-89C360D2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35F7-8372-3B37-69C1-55D71339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528DE-785D-10BE-155A-0FDAD26B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0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C692-462F-319B-29D9-64B8761D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E395-2E13-EA4F-963B-AF8C7FD8A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C888C-6118-72AD-9198-530B2E1A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0900F-9D02-E0CC-0590-59B471D6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3789-70E8-7588-CC73-E1540E87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BB60E-E502-B930-032D-82576AF2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B0A7-BD4E-2811-5BC1-6B1AED5E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F4187-4632-6566-0FDC-F3BBB528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DF551-1E98-8713-F9CD-2FF5AE70A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5D3B0-EC2E-2A64-E88B-AA471CD0A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D99E6-F980-958F-ED92-B6F7BC17A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4FD53-3C34-550B-EB52-DFE7A43A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3EB4B-BA06-B4DC-A49C-6E5B0243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7B433-4BF8-3C64-D80D-2AF4E956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DDF3-0F30-7C21-2A23-A676F991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14587-7675-7604-2871-8259A1F7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42856-C3CA-18CD-FE37-B0058C44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A000A-C8D0-CC22-6B7A-F544C8F3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139FD-CC1E-55D4-E8B0-D60F5EE6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2F8FC-BEDB-D50A-B89F-48727AD8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C02F2-105E-3EE6-57DF-B8AD998C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9805-216E-1897-2A0F-77532474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3C26-CF6A-2C31-81CE-49F5E744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AB149-78BD-E65D-6DFA-D83C97E9C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54282-E0A9-3D6D-B612-515AEE34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AD71E-C523-B04A-8F78-E465774B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13FB-9EFC-28E3-F194-C2A1A1E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0E24-32FF-9ED0-E289-CC4DB392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1F8E3-C9BA-2CB7-C06A-BF66EF66C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84577-A926-6F36-5554-60E71389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530E5-A0DD-82DB-AC59-1EEF2904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1C2E9-8553-BC26-45E6-CA584014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DDB9A-4661-0366-EE73-3E3AD7E9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F1B4F-B139-809C-1DF1-806C7964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521E-ED3D-CB50-A621-BBEE7CE7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0A90D-3627-8E68-0870-E5452E565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00FA-2C25-4A73-BBB3-946B46CBFF2B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3DC5-FF93-C9A6-455F-B339B77E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636C-5BCE-51E9-EF7D-E73F41ED4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AEE7-D060-430E-946E-F948F7224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1C76-4277-AAFB-A56F-123FE7495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sensitivity cardiac troponin assay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90E23-0DB5-B1B3-EAEF-A328E09BF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2768"/>
            <a:ext cx="9144000" cy="1155032"/>
          </a:xfrm>
        </p:spPr>
        <p:txBody>
          <a:bodyPr>
            <a:normAutofit/>
          </a:bodyPr>
          <a:lstStyle/>
          <a:p>
            <a:r>
              <a:rPr lang="en-US" sz="2000" dirty="0"/>
              <a:t>Summary of webinar by released by Washington University and Barnes Jewish Hospitals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6D0AE-698C-8A98-BB6D-753D2974FB8B}"/>
              </a:ext>
            </a:extLst>
          </p:cNvPr>
          <p:cNvSpPr txBox="1"/>
          <p:nvPr/>
        </p:nvSpPr>
        <p:spPr>
          <a:xfrm>
            <a:off x="4468729" y="4888468"/>
            <a:ext cx="353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https://vimeo.com/440814898</a:t>
            </a:r>
          </a:p>
        </p:txBody>
      </p:sp>
    </p:spTree>
    <p:extLst>
      <p:ext uri="{BB962C8B-B14F-4D97-AF65-F5344CB8AC3E}">
        <p14:creationId xmlns:p14="http://schemas.microsoft.com/office/powerpoint/2010/main" val="178380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EAC7-F614-4765-D101-0CB3A0E2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high sensitivity troponin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51ADB-DF1B-75A5-C27B-9B31419E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the same cardiac specific troponin molecule as conventional assay, but can detect at levels 10 fold lower (better sensitivity)</a:t>
            </a:r>
          </a:p>
          <a:p>
            <a:r>
              <a:rPr lang="en-US" dirty="0"/>
              <a:t>Increased precision, &lt;10% variability (better reproducibility)</a:t>
            </a:r>
          </a:p>
          <a:p>
            <a:r>
              <a:rPr lang="en-US" dirty="0"/>
              <a:t>Expedited diagnostic work up with rapid rule out protocols, shorter ER length of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8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F5F-DD2F-8738-1147-50ABE5E9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09CD0-28CF-A9B4-3F8D-1ED2092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685098"/>
            <a:ext cx="5072270" cy="4652963"/>
          </a:xfrm>
        </p:spPr>
        <p:txBody>
          <a:bodyPr/>
          <a:lstStyle/>
          <a:p>
            <a:r>
              <a:rPr lang="en-US" dirty="0"/>
              <a:t>Conventional troponin  </a:t>
            </a:r>
            <a:r>
              <a:rPr lang="en-US" u="sng" dirty="0"/>
              <a:t>ng/mL</a:t>
            </a:r>
          </a:p>
          <a:p>
            <a:r>
              <a:rPr lang="en-US" dirty="0"/>
              <a:t>HS troponin  </a:t>
            </a:r>
            <a:r>
              <a:rPr lang="en-US" u="sng" dirty="0"/>
              <a:t>ng/L</a:t>
            </a:r>
          </a:p>
          <a:p>
            <a:r>
              <a:rPr lang="en-US" dirty="0"/>
              <a:t>Gender specific cutoffs for normal</a:t>
            </a:r>
          </a:p>
          <a:p>
            <a:endParaRPr lang="en-US" dirty="0"/>
          </a:p>
          <a:p>
            <a:r>
              <a:rPr lang="en-US" dirty="0"/>
              <a:t>Goal: whole integer values without confusing decimals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8E7362-5BD5-83C2-926C-4D0124E6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82637"/>
              </p:ext>
            </p:extLst>
          </p:nvPr>
        </p:nvGraphicFramePr>
        <p:xfrm>
          <a:off x="5279335" y="2395478"/>
          <a:ext cx="6795051" cy="20670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5017">
                  <a:extLst>
                    <a:ext uri="{9D8B030D-6E8A-4147-A177-3AD203B41FA5}">
                      <a16:colId xmlns:a16="http://schemas.microsoft.com/office/drawing/2014/main" val="877325128"/>
                    </a:ext>
                  </a:extLst>
                </a:gridCol>
                <a:gridCol w="2265017">
                  <a:extLst>
                    <a:ext uri="{9D8B030D-6E8A-4147-A177-3AD203B41FA5}">
                      <a16:colId xmlns:a16="http://schemas.microsoft.com/office/drawing/2014/main" val="248065697"/>
                    </a:ext>
                  </a:extLst>
                </a:gridCol>
                <a:gridCol w="2265017">
                  <a:extLst>
                    <a:ext uri="{9D8B030D-6E8A-4147-A177-3AD203B41FA5}">
                      <a16:colId xmlns:a16="http://schemas.microsoft.com/office/drawing/2014/main" val="1041434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Units 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Units (ng/mL)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158719"/>
                  </a:ext>
                </a:extLst>
              </a:tr>
              <a:tr h="4253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28143"/>
                  </a:ext>
                </a:extLst>
              </a:tr>
              <a:tr h="4253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99th %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064556"/>
                  </a:ext>
                </a:extLst>
              </a:tr>
              <a:tr h="425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99th %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0.014 (F), 0.035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 (F), 35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81787"/>
                  </a:ext>
                </a:extLst>
              </a:tr>
              <a:tr h="4253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 PPV for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1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8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E0BF-D949-41D7-E0E4-2FC4E80B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Myocardial infarction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A8CE-1A0E-C3CB-78D1-7270E5BE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714"/>
            <a:ext cx="10515600" cy="4351338"/>
          </a:xfrm>
        </p:spPr>
        <p:txBody>
          <a:bodyPr/>
          <a:lstStyle/>
          <a:p>
            <a:r>
              <a:rPr lang="en-US" dirty="0"/>
              <a:t>Elevated troponin = </a:t>
            </a:r>
            <a:r>
              <a:rPr lang="en-US" b="1" dirty="0"/>
              <a:t>myocardial injury</a:t>
            </a:r>
          </a:p>
          <a:p>
            <a:r>
              <a:rPr lang="en-US" dirty="0"/>
              <a:t>Acute injury = rise / fall of troponin  </a:t>
            </a:r>
          </a:p>
          <a:p>
            <a:r>
              <a:rPr lang="en-US" dirty="0"/>
              <a:t>Chronic myocardial injury = elevated but static level of troponin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Acute myocardial infarction = acute injury + evidence of ischemia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Type I vs Type II MI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85A3D-0073-61DE-6FA3-68135C4E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54" y="284438"/>
            <a:ext cx="5246846" cy="2485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422E5-2004-9793-4449-F35F70DEC519}"/>
              </a:ext>
            </a:extLst>
          </p:cNvPr>
          <p:cNvSpPr txBox="1"/>
          <p:nvPr/>
        </p:nvSpPr>
        <p:spPr>
          <a:xfrm>
            <a:off x="7722276" y="4810146"/>
            <a:ext cx="4206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Symptoms of ischemia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ischemic ECG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Pathological Q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loss of viable myocardium on imaging (new wall motion abnormality)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Coronary thrombus by angiography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1F8A0-35DB-E5C8-34B5-999C52307809}"/>
              </a:ext>
            </a:extLst>
          </p:cNvPr>
          <p:cNvSpPr txBox="1"/>
          <p:nvPr/>
        </p:nvSpPr>
        <p:spPr>
          <a:xfrm>
            <a:off x="4376024" y="481014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Rise / fall of troponin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BE1DA0-4B72-4B0D-E01D-66BAEB35F767}"/>
              </a:ext>
            </a:extLst>
          </p:cNvPr>
          <p:cNvCxnSpPr>
            <a:cxnSpLocks/>
          </p:cNvCxnSpPr>
          <p:nvPr/>
        </p:nvCxnSpPr>
        <p:spPr>
          <a:xfrm flipH="1">
            <a:off x="5851088" y="4373880"/>
            <a:ext cx="244912" cy="47580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1A65D5-D354-A80E-D6FD-51E45AE290F7}"/>
              </a:ext>
            </a:extLst>
          </p:cNvPr>
          <p:cNvCxnSpPr>
            <a:cxnSpLocks/>
          </p:cNvCxnSpPr>
          <p:nvPr/>
        </p:nvCxnSpPr>
        <p:spPr>
          <a:xfrm>
            <a:off x="8687814" y="4329514"/>
            <a:ext cx="379986" cy="52017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5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81BC-1B38-9B70-FAC3-A22D59B8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Myocardial injury without ischemia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B3D6-DD87-3293-2762-9536CF89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Cardiac contusion</a:t>
            </a:r>
          </a:p>
          <a:p>
            <a:r>
              <a:rPr lang="en-US" dirty="0"/>
              <a:t>Ablation</a:t>
            </a:r>
          </a:p>
          <a:p>
            <a:r>
              <a:rPr lang="en-US" dirty="0"/>
              <a:t>Pacing, defibrillation</a:t>
            </a:r>
          </a:p>
          <a:p>
            <a:r>
              <a:rPr lang="en-US" dirty="0"/>
              <a:t>Myocarditis</a:t>
            </a:r>
          </a:p>
          <a:p>
            <a:r>
              <a:rPr lang="en-US" dirty="0"/>
              <a:t>Rhabdomyolysis</a:t>
            </a:r>
          </a:p>
          <a:p>
            <a:r>
              <a:rPr lang="en-US" dirty="0"/>
              <a:t>Cardiotoxic agents</a:t>
            </a:r>
          </a:p>
          <a:p>
            <a:r>
              <a:rPr lang="en-US" dirty="0"/>
              <a:t>Renal failure</a:t>
            </a:r>
          </a:p>
          <a:p>
            <a:r>
              <a:rPr lang="en-US" dirty="0"/>
              <a:t>Cardiomyopathy</a:t>
            </a:r>
          </a:p>
          <a:p>
            <a:r>
              <a:rPr lang="en-US" dirty="0"/>
              <a:t>Sepsis</a:t>
            </a:r>
          </a:p>
          <a:p>
            <a:r>
              <a:rPr lang="en-US" dirty="0"/>
              <a:t>Pulmonary hypertension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Acute stroke or SAH</a:t>
            </a:r>
          </a:p>
        </p:txBody>
      </p:sp>
    </p:spTree>
    <p:extLst>
      <p:ext uri="{BB962C8B-B14F-4D97-AF65-F5344CB8AC3E}">
        <p14:creationId xmlns:p14="http://schemas.microsoft.com/office/powerpoint/2010/main" val="115772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9CBB-C903-FB83-F271-CE98FB9F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522" y="71953"/>
            <a:ext cx="10515600" cy="1325563"/>
          </a:xfrm>
        </p:spPr>
        <p:txBody>
          <a:bodyPr/>
          <a:lstStyle/>
          <a:p>
            <a:r>
              <a:rPr lang="en-US" b="1" u="sng" dirty="0"/>
              <a:t>Troponin Elevation Magnitude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34C09-0585-50D7-79F7-D2D0ED50F7BD}"/>
              </a:ext>
            </a:extLst>
          </p:cNvPr>
          <p:cNvSpPr txBox="1"/>
          <p:nvPr/>
        </p:nvSpPr>
        <p:spPr>
          <a:xfrm>
            <a:off x="9914265" y="6478270"/>
            <a:ext cx="3855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JACC 2019; 73:1059-77</a:t>
            </a:r>
          </a:p>
        </p:txBody>
      </p:sp>
      <p:pic>
        <p:nvPicPr>
          <p:cNvPr id="4" name="Picture 3" descr="A diagram of a positive predictive value&#10;&#10;Description automatically generated">
            <a:extLst>
              <a:ext uri="{FF2B5EF4-FFF2-40B4-BE49-F238E27FC236}">
                <a16:creationId xmlns:a16="http://schemas.microsoft.com/office/drawing/2014/main" id="{C94FF0DF-1FE9-A73A-5143-DDE51025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" y="1015750"/>
            <a:ext cx="10389501" cy="5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759C-89D8-54B3-2663-6E4A1BDF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diagram of an elevated cardiac troponin values&#10;&#10;Description automatically generated">
            <a:extLst>
              <a:ext uri="{FF2B5EF4-FFF2-40B4-BE49-F238E27FC236}">
                <a16:creationId xmlns:a16="http://schemas.microsoft.com/office/drawing/2014/main" id="{F1C77940-8A9A-1DC1-3731-3E1056C7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54" y="91124"/>
            <a:ext cx="8917292" cy="6675120"/>
          </a:xfrm>
        </p:spPr>
      </p:pic>
    </p:spTree>
    <p:extLst>
      <p:ext uri="{BB962C8B-B14F-4D97-AF65-F5344CB8AC3E}">
        <p14:creationId xmlns:p14="http://schemas.microsoft.com/office/powerpoint/2010/main" val="401463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atient's flow&#10;&#10;Description automatically generated">
            <a:extLst>
              <a:ext uri="{FF2B5EF4-FFF2-40B4-BE49-F238E27FC236}">
                <a16:creationId xmlns:a16="http://schemas.microsoft.com/office/drawing/2014/main" id="{F136B4DF-BA34-0297-941B-D741E4D22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0" y="76200"/>
            <a:ext cx="6985142" cy="6720840"/>
          </a:xfrm>
        </p:spPr>
      </p:pic>
    </p:spTree>
    <p:extLst>
      <p:ext uri="{BB962C8B-B14F-4D97-AF65-F5344CB8AC3E}">
        <p14:creationId xmlns:p14="http://schemas.microsoft.com/office/powerpoint/2010/main" val="321121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F06B55-F88F-D32D-BE3A-4A21AE204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troponin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2D605E7-B32C-6C0B-85B5-9287AC8F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56" y="1690688"/>
            <a:ext cx="7389967" cy="1915145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2D45EAE2-FAD6-5C45-38E9-6FC378656A2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" y="3816190"/>
            <a:ext cx="9723120" cy="27022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0815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372</Words>
  <Application>Microsoft Macintosh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High sensitivity cardiac troponin assay</vt:lpstr>
      <vt:lpstr>Benefits of high sensitivity troponin </vt:lpstr>
      <vt:lpstr>New units</vt:lpstr>
      <vt:lpstr>Myocardial infarction</vt:lpstr>
      <vt:lpstr>Myocardial injury without ischemia</vt:lpstr>
      <vt:lpstr>Troponin Elevation Magnitude</vt:lpstr>
      <vt:lpstr>PowerPoint Presentation</vt:lpstr>
      <vt:lpstr>PowerPoint Presentation</vt:lpstr>
      <vt:lpstr>Delta troponin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sensitivity cardiac troponin assay</dc:title>
  <dc:creator>Wesley Fiser</dc:creator>
  <cp:lastModifiedBy>Christian DeVries</cp:lastModifiedBy>
  <cp:revision>6</cp:revision>
  <dcterms:created xsi:type="dcterms:W3CDTF">2023-08-31T15:47:55Z</dcterms:created>
  <dcterms:modified xsi:type="dcterms:W3CDTF">2024-04-16T23:00:07Z</dcterms:modified>
</cp:coreProperties>
</file>